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001F4-BAC8-4BDE-9866-64E7818C4EA7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8BB27-4B12-4815-A76F-6A46634FC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46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D8D14-C919-4846-B247-649030FF6AF2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01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0DE17-529C-4997-966E-E7B466146153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366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DAE71-302C-40FA-8A4F-AE1D220BE2E3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852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FC9CD5-C82E-4537-8037-B5779631DACB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75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12796-A146-4646-9C5F-0EB1F79E4AAF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54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AD06-F632-4006-91A9-A6B29513463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C4AC-6EA9-430C-8155-251639182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18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AD06-F632-4006-91A9-A6B29513463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C4AC-6EA9-430C-8155-251639182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62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AD06-F632-4006-91A9-A6B29513463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C4AC-6EA9-430C-8155-251639182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5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AD06-F632-4006-91A9-A6B29513463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C4AC-6EA9-430C-8155-251639182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00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AD06-F632-4006-91A9-A6B29513463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C4AC-6EA9-430C-8155-251639182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86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AD06-F632-4006-91A9-A6B29513463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C4AC-6EA9-430C-8155-251639182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80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AD06-F632-4006-91A9-A6B29513463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C4AC-6EA9-430C-8155-251639182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05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AD06-F632-4006-91A9-A6B29513463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C4AC-6EA9-430C-8155-251639182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78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AD06-F632-4006-91A9-A6B29513463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C4AC-6EA9-430C-8155-251639182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93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AD06-F632-4006-91A9-A6B29513463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C4AC-6EA9-430C-8155-251639182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35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AD06-F632-4006-91A9-A6B29513463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C4AC-6EA9-430C-8155-251639182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07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AD06-F632-4006-91A9-A6B29513463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4C4AC-6EA9-430C-8155-251639182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47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eysavingexpert.com/students/student-loans-tuition-fees-chang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computeractive.co.uk/IMG/616/209616/pound-sterling-money-coins-notes-580x358.gif?13346566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02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0" y="702466"/>
            <a:ext cx="6981825" cy="2214353"/>
          </a:xfrm>
          <a:prstGeom prst="round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0D6460">
                  <a:alpha val="4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15" name="Title 3"/>
          <p:cNvSpPr>
            <a:spLocks noGrp="1"/>
          </p:cNvSpPr>
          <p:nvPr>
            <p:ph type="ctrTitle"/>
          </p:nvPr>
        </p:nvSpPr>
        <p:spPr>
          <a:xfrm>
            <a:off x="0" y="796724"/>
            <a:ext cx="7077075" cy="192881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is it Going to Cost?</a:t>
            </a:r>
          </a:p>
        </p:txBody>
      </p:sp>
    </p:spTree>
    <p:extLst>
      <p:ext uri="{BB962C8B-B14F-4D97-AF65-F5344CB8AC3E}">
        <p14:creationId xmlns:p14="http://schemas.microsoft.com/office/powerpoint/2010/main" val="3818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/>
              <a:t>Very good </a:t>
            </a:r>
            <a:r>
              <a:rPr lang="en-GB" sz="2800" dirty="0" smtClean="0"/>
              <a:t>advice </a:t>
            </a:r>
            <a:r>
              <a:rPr lang="en-GB" sz="2800" dirty="0"/>
              <a:t>by Martin Lewis at</a:t>
            </a:r>
            <a:r>
              <a:rPr lang="en-GB" sz="2800" dirty="0" smtClean="0"/>
              <a:t>:</a:t>
            </a:r>
            <a:br>
              <a:rPr lang="en-GB" sz="2800" dirty="0" smtClean="0"/>
            </a:br>
            <a:r>
              <a:rPr lang="en-GB" sz="2800" dirty="0" smtClean="0">
                <a:hlinkClick r:id="rId3"/>
              </a:rPr>
              <a:t>Money Saving Expert . com</a:t>
            </a:r>
            <a:endParaRPr lang="en-GB" sz="2800" dirty="0"/>
          </a:p>
        </p:txBody>
      </p:sp>
      <p:pic>
        <p:nvPicPr>
          <p:cNvPr id="15364" name="Picture 2" descr="C:\Users\Stephen Thomas\Documents\49\xxxx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6124" y="1690688"/>
            <a:ext cx="6559751" cy="475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72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594371" y="342108"/>
            <a:ext cx="7153442" cy="1143000"/>
          </a:xfrm>
        </p:spPr>
        <p:txBody>
          <a:bodyPr/>
          <a:lstStyle/>
          <a:p>
            <a:pPr algn="ctr"/>
            <a:r>
              <a:rPr lang="en-GB" sz="3200" dirty="0"/>
              <a:t>Will Having a Degree Make a Difference to my Future Earnings?</a:t>
            </a:r>
          </a:p>
        </p:txBody>
      </p:sp>
      <p:pic>
        <p:nvPicPr>
          <p:cNvPr id="18435" name="Picture 2" descr="C:\Users\Stephen Thomas\Documents\49\d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2425" y="1701801"/>
            <a:ext cx="875188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933508" y="6079263"/>
            <a:ext cx="65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/>
              <a:t>Added lifetime earnings by degree compared to 2 or more A levels</a:t>
            </a:r>
          </a:p>
        </p:txBody>
      </p:sp>
    </p:spTree>
    <p:extLst>
      <p:ext uri="{BB962C8B-B14F-4D97-AF65-F5344CB8AC3E}">
        <p14:creationId xmlns:p14="http://schemas.microsoft.com/office/powerpoint/2010/main" val="25370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 clear how HE finance works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857500" y="2044701"/>
            <a:ext cx="7658100" cy="4525963"/>
          </a:xfrm>
        </p:spPr>
        <p:txBody>
          <a:bodyPr>
            <a:normAutofit/>
          </a:bodyPr>
          <a:lstStyle/>
          <a:p>
            <a:r>
              <a:rPr lang="en-GB" b="1" dirty="0"/>
              <a:t>No up front fees!  </a:t>
            </a:r>
          </a:p>
          <a:p>
            <a:r>
              <a:rPr lang="en-GB" dirty="0"/>
              <a:t>Tuition Fees are up to £9,250 </a:t>
            </a:r>
          </a:p>
          <a:p>
            <a:r>
              <a:rPr lang="en-GB" dirty="0"/>
              <a:t>75% of universities will be charging this higher fee</a:t>
            </a:r>
          </a:p>
          <a:p>
            <a:r>
              <a:rPr lang="en-GB" dirty="0"/>
              <a:t>What you pay back depends on what you earn and only if you earn more than 21k per annum (£1,750 per month) after graduating (Now fixed until April 2021)</a:t>
            </a:r>
          </a:p>
          <a:p>
            <a:endParaRPr lang="en-GB" sz="2400" dirty="0"/>
          </a:p>
        </p:txBody>
      </p:sp>
      <p:pic>
        <p:nvPicPr>
          <p:cNvPr id="14340" name="Picture 2" descr="https://encrypted-tbn2.gstatic.com/images?q=tbn:ANd9GcTtkW8nYxW_kVghKeyZvhbbmy5KKw-FnkM67q4XgrFLQPOztN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6989"/>
            <a:ext cx="201930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761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Be clear how </a:t>
            </a:r>
            <a:r>
              <a:rPr lang="en-GB" dirty="0" smtClean="0"/>
              <a:t>HE finance </a:t>
            </a:r>
            <a:r>
              <a:rPr lang="en-GB" dirty="0"/>
              <a:t>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300" y="1600205"/>
            <a:ext cx="7429500" cy="4525963"/>
          </a:xfrm>
        </p:spPr>
        <p:txBody>
          <a:bodyPr>
            <a:normAutofit/>
          </a:bodyPr>
          <a:lstStyle/>
          <a:p>
            <a:r>
              <a:rPr lang="en-GB" dirty="0"/>
              <a:t>You pay back 9% of anything </a:t>
            </a:r>
            <a:r>
              <a:rPr lang="en-GB" b="1" u="sng" dirty="0"/>
              <a:t>over</a:t>
            </a:r>
            <a:r>
              <a:rPr lang="en-GB" dirty="0"/>
              <a:t> the £</a:t>
            </a:r>
            <a:r>
              <a:rPr lang="en-GB" dirty="0" smtClean="0"/>
              <a:t>21,000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534757"/>
              </p:ext>
            </p:extLst>
          </p:nvPr>
        </p:nvGraphicFramePr>
        <p:xfrm>
          <a:off x="3219450" y="2321011"/>
          <a:ext cx="65532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3276600"/>
              </a:tblGrid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Income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Repayment per month</a:t>
                      </a:r>
                      <a:endParaRPr lang="en-GB" dirty="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£25,000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£30</a:t>
                      </a:r>
                      <a:endParaRPr lang="en-GB" dirty="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£30,000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£67</a:t>
                      </a:r>
                      <a:endParaRPr lang="en-GB" dirty="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£40,000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£142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556000" y="5224796"/>
            <a:ext cx="58801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The debt is wiped after 30 years</a:t>
            </a:r>
          </a:p>
          <a:p>
            <a:pPr algn="ctr"/>
            <a:r>
              <a:rPr lang="en-GB" sz="2400" dirty="0"/>
              <a:t>30% of graduates a expected to never repay the full amount</a:t>
            </a:r>
          </a:p>
        </p:txBody>
      </p:sp>
    </p:spTree>
    <p:extLst>
      <p:ext uri="{BB962C8B-B14F-4D97-AF65-F5344CB8AC3E}">
        <p14:creationId xmlns:p14="http://schemas.microsoft.com/office/powerpoint/2010/main" val="306647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164" y="1600205"/>
            <a:ext cx="7335636" cy="4525963"/>
          </a:xfrm>
        </p:spPr>
        <p:txBody>
          <a:bodyPr/>
          <a:lstStyle/>
          <a:p>
            <a:r>
              <a:rPr lang="en-US" dirty="0" smtClean="0"/>
              <a:t>Student accommodation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514" y="2311813"/>
            <a:ext cx="4731201" cy="367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Living Costs</a:t>
            </a:r>
            <a:br>
              <a:rPr lang="en-US" dirty="0" smtClean="0"/>
            </a:br>
            <a:r>
              <a:rPr lang="en-US" dirty="0" smtClean="0"/>
              <a:t>Student accommodation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637" y="1958946"/>
            <a:ext cx="4240365" cy="2823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980" y="2013117"/>
            <a:ext cx="4153289" cy="2769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0582" y="4985180"/>
            <a:ext cx="67828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£105 per week - £220 per week (</a:t>
            </a:r>
            <a:r>
              <a:rPr lang="en-US" sz="2800" dirty="0" err="1"/>
              <a:t>uncatered</a:t>
            </a:r>
            <a:r>
              <a:rPr lang="en-US" sz="2800" dirty="0"/>
              <a:t>)</a:t>
            </a:r>
          </a:p>
          <a:p>
            <a:pPr algn="ctr"/>
            <a:r>
              <a:rPr lang="en-US" sz="2800" dirty="0"/>
              <a:t>£165 per week - £330 per week (catered)</a:t>
            </a:r>
          </a:p>
          <a:p>
            <a:pPr algn="ctr"/>
            <a:r>
              <a:rPr lang="en-US" sz="2800" dirty="0"/>
              <a:t>Costs are usually cheaper in a shared house off campus </a:t>
            </a:r>
          </a:p>
        </p:txBody>
      </p:sp>
    </p:spTree>
    <p:extLst>
      <p:ext uri="{BB962C8B-B14F-4D97-AF65-F5344CB8AC3E}">
        <p14:creationId xmlns:p14="http://schemas.microsoft.com/office/powerpoint/2010/main" val="263859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34" y="1785400"/>
            <a:ext cx="7376171" cy="4525963"/>
          </a:xfrm>
        </p:spPr>
        <p:txBody>
          <a:bodyPr>
            <a:normAutofit/>
          </a:bodyPr>
          <a:lstStyle/>
          <a:p>
            <a:r>
              <a:rPr lang="en-US" sz="4400" dirty="0"/>
              <a:t>Food</a:t>
            </a:r>
          </a:p>
          <a:p>
            <a:r>
              <a:rPr lang="en-US" sz="4400" dirty="0"/>
              <a:t>Books</a:t>
            </a:r>
          </a:p>
          <a:p>
            <a:r>
              <a:rPr lang="en-US" sz="4400" dirty="0"/>
              <a:t>Clothes </a:t>
            </a:r>
          </a:p>
          <a:p>
            <a:r>
              <a:rPr lang="en-US" sz="4400" dirty="0"/>
              <a:t>Travel</a:t>
            </a:r>
          </a:p>
          <a:p>
            <a:r>
              <a:rPr lang="en-US" sz="4400" dirty="0" err="1"/>
              <a:t>Socialising</a:t>
            </a:r>
            <a:r>
              <a:rPr lang="en-US" sz="4400" dirty="0"/>
              <a:t>!?!</a:t>
            </a:r>
          </a:p>
        </p:txBody>
      </p:sp>
    </p:spTree>
    <p:extLst>
      <p:ext uri="{BB962C8B-B14F-4D97-AF65-F5344CB8AC3E}">
        <p14:creationId xmlns:p14="http://schemas.microsoft.com/office/powerpoint/2010/main" val="18968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862565" y="428263"/>
            <a:ext cx="7338655" cy="839408"/>
          </a:xfrm>
        </p:spPr>
        <p:txBody>
          <a:bodyPr>
            <a:normAutofit/>
          </a:bodyPr>
          <a:lstStyle/>
          <a:p>
            <a:r>
              <a:rPr lang="en-GB" dirty="0" smtClean="0"/>
              <a:t>Financial Support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874576" y="1609363"/>
            <a:ext cx="7556143" cy="5072389"/>
          </a:xfrm>
        </p:spPr>
        <p:txBody>
          <a:bodyPr>
            <a:normAutofit/>
          </a:bodyPr>
          <a:lstStyle/>
          <a:p>
            <a:r>
              <a:rPr lang="en-GB" sz="3300" dirty="0"/>
              <a:t>Maintenance loans to meet living cost range between £3928 - £8,430</a:t>
            </a:r>
          </a:p>
          <a:p>
            <a:endParaRPr lang="en-GB" sz="3300" dirty="0"/>
          </a:p>
          <a:p>
            <a:r>
              <a:rPr lang="en-GB" sz="3300" dirty="0"/>
              <a:t>£3928 is available to everyone  and is paid in three termly instalments</a:t>
            </a:r>
          </a:p>
          <a:p>
            <a:pPr marL="0" indent="0">
              <a:buNone/>
            </a:pPr>
            <a:endParaRPr lang="en-GB" sz="3300" dirty="0"/>
          </a:p>
          <a:p>
            <a:r>
              <a:rPr lang="en-GB" sz="3300" dirty="0"/>
              <a:t>The remainder is means tested (Based on parents’ residential income)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8956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08382" y="-773194"/>
            <a:ext cx="5650928" cy="82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Bursaries (Free money!?!)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Bursaries range from £100 to £9,000 for a single academic year</a:t>
            </a:r>
          </a:p>
          <a:p>
            <a:endParaRPr lang="en-GB" sz="1800" dirty="0"/>
          </a:p>
          <a:p>
            <a:r>
              <a:rPr lang="en-GB" dirty="0"/>
              <a:t>All institutions charging more than the basic tuition fee are obliged to offer National Scholarship Programme (NSP) awards of at least £3,000 to first-year students with a household income of £25,000 </a:t>
            </a:r>
            <a:endParaRPr lang="en-GB" dirty="0" smtClean="0"/>
          </a:p>
          <a:p>
            <a:r>
              <a:rPr lang="en-GB" dirty="0" smtClean="0"/>
              <a:t>A grades at A level becoming an increasingly popular feature of university bursary programme</a:t>
            </a:r>
            <a:endParaRPr lang="en-GB" dirty="0"/>
          </a:p>
          <a:p>
            <a:endParaRPr lang="en-GB" sz="1800" dirty="0"/>
          </a:p>
          <a:p>
            <a:r>
              <a:rPr lang="en-GB" dirty="0"/>
              <a:t>Universities and colleges  invest a total of </a:t>
            </a:r>
            <a:r>
              <a:rPr lang="en-GB" sz="4400" dirty="0"/>
              <a:t>£442.2 million </a:t>
            </a:r>
            <a:r>
              <a:rPr lang="en-GB" dirty="0"/>
              <a:t>in financial support (bursaries, scholarships, fee waivers, accommodation discounts </a:t>
            </a:r>
            <a:r>
              <a:rPr lang="en-GB" dirty="0" err="1"/>
              <a:t>etc</a:t>
            </a:r>
            <a:r>
              <a:rPr lang="en-GB" dirty="0"/>
              <a:t>).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4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339</Words>
  <Application>Microsoft Office PowerPoint</Application>
  <PresentationFormat>Widescreen</PresentationFormat>
  <Paragraphs>54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How Much is it Going to Cost?</vt:lpstr>
      <vt:lpstr>Be clear how HE finance works</vt:lpstr>
      <vt:lpstr>Be clear how HE finance works</vt:lpstr>
      <vt:lpstr>Living Costs</vt:lpstr>
      <vt:lpstr>Living Costs Student accommodation </vt:lpstr>
      <vt:lpstr>Living Costs</vt:lpstr>
      <vt:lpstr>Financial Support</vt:lpstr>
      <vt:lpstr>PowerPoint Presentation</vt:lpstr>
      <vt:lpstr>Bursaries (Free money!?!)</vt:lpstr>
      <vt:lpstr>Very good advice by Martin Lewis at: Money Saving Expert . com</vt:lpstr>
      <vt:lpstr>Will Having a Degree Make a Difference to my Future Earnings?</vt:lpstr>
    </vt:vector>
  </TitlesOfParts>
  <Company>Cottesloe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Much is it Going to Cost?</dc:title>
  <dc:creator>AYoungs</dc:creator>
  <cp:lastModifiedBy>CMatcham</cp:lastModifiedBy>
  <cp:revision>5</cp:revision>
  <dcterms:created xsi:type="dcterms:W3CDTF">2017-06-21T11:47:11Z</dcterms:created>
  <dcterms:modified xsi:type="dcterms:W3CDTF">2017-09-29T12:13:05Z</dcterms:modified>
</cp:coreProperties>
</file>